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9" r:id="rId1"/>
    <p:sldMasterId id="2147483714" r:id="rId2"/>
    <p:sldMasterId id="2147483828" r:id="rId3"/>
    <p:sldMasterId id="2147483820" r:id="rId4"/>
  </p:sldMasterIdLst>
  <p:notesMasterIdLst>
    <p:notesMasterId r:id="rId14"/>
  </p:notesMasterIdLst>
  <p:handoutMasterIdLst>
    <p:handoutMasterId r:id="rId15"/>
  </p:handoutMasterIdLst>
  <p:sldIdLst>
    <p:sldId id="259" r:id="rId5"/>
    <p:sldId id="275" r:id="rId6"/>
    <p:sldId id="277" r:id="rId7"/>
    <p:sldId id="276" r:id="rId8"/>
    <p:sldId id="270" r:id="rId9"/>
    <p:sldId id="271" r:id="rId10"/>
    <p:sldId id="272" r:id="rId11"/>
    <p:sldId id="273" r:id="rId12"/>
    <p:sldId id="274" r:id="rId13"/>
  </p:sldIdLst>
  <p:sldSz cx="10690225" cy="7564438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500" b="1" kern="1200" baseline="-25000">
        <a:solidFill>
          <a:srgbClr val="7AB8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500" b="1" kern="1200" baseline="-25000">
        <a:solidFill>
          <a:srgbClr val="7AB8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500" b="1" kern="1200" baseline="-25000">
        <a:solidFill>
          <a:srgbClr val="7AB8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500" b="1" kern="1200" baseline="-25000">
        <a:solidFill>
          <a:srgbClr val="7AB8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500" b="1" kern="1200" baseline="-25000">
        <a:solidFill>
          <a:srgbClr val="7AB8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500" b="1" kern="1200" baseline="-25000">
        <a:solidFill>
          <a:srgbClr val="7AB8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500" b="1" kern="1200" baseline="-25000">
        <a:solidFill>
          <a:srgbClr val="7AB8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500" b="1" kern="1200" baseline="-25000">
        <a:solidFill>
          <a:srgbClr val="7AB8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500" b="1" kern="1200" baseline="-25000">
        <a:solidFill>
          <a:srgbClr val="7AB8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CCCC"/>
    <a:srgbClr val="FFCCFF"/>
    <a:srgbClr val="353D30"/>
    <a:srgbClr val="7AB800"/>
    <a:srgbClr val="EFF0EF"/>
    <a:srgbClr val="BEB9B4"/>
    <a:srgbClr val="FC8328"/>
    <a:srgbClr val="003399"/>
    <a:srgbClr val="88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835" autoAdjust="0"/>
    <p:restoredTop sz="95337" autoAdjust="0"/>
  </p:normalViewPr>
  <p:slideViewPr>
    <p:cSldViewPr snapToGrid="0" showGuides="1">
      <p:cViewPr>
        <p:scale>
          <a:sx n="100" d="100"/>
          <a:sy n="100" d="100"/>
        </p:scale>
        <p:origin x="-1524" y="-96"/>
      </p:cViewPr>
      <p:guideLst>
        <p:guide orient="horz" pos="4552"/>
        <p:guide orient="horz" pos="621"/>
        <p:guide orient="horz" pos="985"/>
        <p:guide orient="horz" pos="1166"/>
        <p:guide orient="horz" pos="4142"/>
        <p:guide orient="horz" pos="803"/>
        <p:guide orient="horz" pos="3940"/>
        <p:guide orient="horz" pos="3613"/>
        <p:guide orient="horz" pos="1348"/>
        <p:guide orient="horz" pos="1873"/>
        <p:guide orient="horz" pos="2372"/>
        <p:guide orient="horz" pos="2759"/>
        <p:guide orient="horz" pos="4348"/>
        <p:guide pos="228"/>
        <p:guide pos="4222"/>
        <p:guide pos="6506"/>
        <p:guide pos="6275"/>
        <p:guide pos="1281"/>
        <p:guide pos="5969"/>
        <p:guide pos="3342"/>
        <p:guide pos="449"/>
        <p:guide pos="667"/>
        <p:guide pos="57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-2082" y="-108"/>
      </p:cViewPr>
      <p:guideLst>
        <p:guide orient="horz" pos="3223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B22226-58DD-4A6C-BED0-46EECF43D7A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67068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defTabSz="990863">
              <a:defRPr sz="13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863">
              <a:defRPr sz="13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6763"/>
            <a:ext cx="5427662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defTabSz="990863">
              <a:defRPr sz="13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863">
              <a:defRPr sz="13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8179A6-6EAB-40F4-B8B8-EE440D437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59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econ Key Line - Titl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355709" y="1566862"/>
            <a:ext cx="9950400" cy="5652000"/>
          </a:xfrm>
          <a:prstGeom prst="rect">
            <a:avLst/>
          </a:prstGeom>
          <a:solidFill>
            <a:srgbClr val="EFF0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9569" tIns="49785" rIns="99569" bIns="49785" anchor="ctr"/>
          <a:lstStyle/>
          <a:p>
            <a:pPr defTabSz="995363">
              <a:defRPr/>
            </a:pPr>
            <a:endParaRPr lang="en-AU" dirty="0"/>
          </a:p>
        </p:txBody>
      </p:sp>
      <p:pic>
        <p:nvPicPr>
          <p:cNvPr id="12" name="Picture 4" descr="rgb double square plus hatching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40" y="1560929"/>
            <a:ext cx="2761200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rgb square plus hatchi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3" y="2970022"/>
            <a:ext cx="140493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911" y="4645697"/>
            <a:ext cx="4165200" cy="1080000"/>
          </a:xfrm>
          <a:prstGeom prst="rect">
            <a:avLst/>
          </a:prstGeom>
        </p:spPr>
        <p:txBody>
          <a:bodyPr/>
          <a:lstStyle>
            <a:lvl1pPr>
              <a:lnSpc>
                <a:spcPts val="3800"/>
              </a:lnSpc>
              <a:defRPr sz="2800" b="0" baseline="0">
                <a:solidFill>
                  <a:srgbClr val="353D3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2613" y="15618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99327" y="15618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709908" y="2970022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93675" y="2970022"/>
            <a:ext cx="3492000" cy="1404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290911" y="5735638"/>
            <a:ext cx="4165200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defRPr sz="1800" b="0" baseline="0">
                <a:solidFill>
                  <a:srgbClr val="353D30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428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2"/>
          </p:nvPr>
        </p:nvSpPr>
        <p:spPr>
          <a:xfrm>
            <a:off x="1047600" y="1836511"/>
            <a:ext cx="8121600" cy="47268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819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 only - Slide No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93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no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47600" y="1836000"/>
            <a:ext cx="8121600" cy="472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626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- no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7600" y="1836000"/>
            <a:ext cx="3780000" cy="472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92509" y="1838099"/>
            <a:ext cx="3780000" cy="472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2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2 Columns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47600" y="1836000"/>
            <a:ext cx="8121600" cy="4726800"/>
          </a:xfrm>
        </p:spPr>
        <p:txBody>
          <a:bodyPr numCol="2" spcCol="28800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7600" y="356400"/>
            <a:ext cx="8121600" cy="90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599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24200" y="1857255"/>
            <a:ext cx="3567600" cy="385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4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4200" y="5903928"/>
            <a:ext cx="3567600" cy="67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200"/>
              </a:spcAft>
              <a:defRPr sz="1400">
                <a:solidFill>
                  <a:srgbClr val="353D3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rgbClr val="353D3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7600" y="1836000"/>
            <a:ext cx="4244975" cy="472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866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617785" y="1851025"/>
            <a:ext cx="3567490" cy="226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4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617785" y="4305006"/>
            <a:ext cx="3567491" cy="22680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7600" y="1836000"/>
            <a:ext cx="4244975" cy="472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145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7270" y="1844994"/>
            <a:ext cx="3600000" cy="385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47270" y="5884958"/>
            <a:ext cx="3600000" cy="6746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200"/>
              </a:spcAft>
              <a:defRPr sz="1400">
                <a:solidFill>
                  <a:srgbClr val="353D3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rgbClr val="353D3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4972" y="1844994"/>
            <a:ext cx="3600000" cy="385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554972" y="5884958"/>
            <a:ext cx="3600000" cy="6746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200"/>
              </a:spcAft>
              <a:defRPr sz="1400">
                <a:solidFill>
                  <a:srgbClr val="353D3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rgbClr val="353D3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1324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7600" y="1836000"/>
            <a:ext cx="8121600" cy="472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31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W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51261" y="1847626"/>
            <a:ext cx="8121600" cy="385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41400" y="5881210"/>
            <a:ext cx="8121600" cy="6732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200"/>
              </a:spcAft>
              <a:defRPr sz="1400">
                <a:solidFill>
                  <a:srgbClr val="353D3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rgbClr val="353D3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960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47600" y="1836000"/>
            <a:ext cx="8121600" cy="472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707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2"/>
          </p:nvPr>
        </p:nvSpPr>
        <p:spPr>
          <a:xfrm>
            <a:off x="1047600" y="1836511"/>
            <a:ext cx="8121600" cy="47268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928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 only - Slide No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104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0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046636" y="361270"/>
            <a:ext cx="8121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353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73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wide image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3310" y="1821995"/>
            <a:ext cx="9964965" cy="508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7AB8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046636" y="361270"/>
            <a:ext cx="8121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353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6" name="Picture 14" descr="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7049640"/>
            <a:ext cx="1119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AUR_TL_100mm_1CS_Grey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36" y="7131563"/>
            <a:ext cx="25066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64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with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7600" y="1836000"/>
            <a:ext cx="3780000" cy="472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92509" y="1838099"/>
            <a:ext cx="3780000" cy="472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444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2 Columns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47600" y="1836000"/>
            <a:ext cx="8121600" cy="4726800"/>
          </a:xfrm>
        </p:spPr>
        <p:txBody>
          <a:bodyPr numCol="2" spcCol="28800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7600" y="356400"/>
            <a:ext cx="8121600" cy="90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728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24200" y="1857255"/>
            <a:ext cx="3567600" cy="385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4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4200" y="5903928"/>
            <a:ext cx="3567600" cy="67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200"/>
              </a:spcAft>
              <a:defRPr sz="1400">
                <a:solidFill>
                  <a:srgbClr val="353D3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rgbClr val="353D3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7600" y="1836000"/>
            <a:ext cx="4244975" cy="472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194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617785" y="1851025"/>
            <a:ext cx="3567490" cy="226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4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617785" y="4305006"/>
            <a:ext cx="3567491" cy="22680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7600" y="1836000"/>
            <a:ext cx="4244975" cy="472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31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7270" y="1844994"/>
            <a:ext cx="3600000" cy="385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47270" y="5884958"/>
            <a:ext cx="3600000" cy="6746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200"/>
              </a:spcAft>
              <a:defRPr sz="1400">
                <a:solidFill>
                  <a:srgbClr val="353D3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rgbClr val="353D3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4972" y="1844994"/>
            <a:ext cx="3600000" cy="385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554972" y="5884958"/>
            <a:ext cx="3600000" cy="6746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200"/>
              </a:spcAft>
              <a:defRPr sz="1400">
                <a:solidFill>
                  <a:srgbClr val="353D3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rgbClr val="353D3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40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7600" y="1836000"/>
            <a:ext cx="8121600" cy="472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552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W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51261" y="1847626"/>
            <a:ext cx="8121600" cy="385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7AB800"/>
                </a:solidFill>
              </a:defRPr>
            </a:lvl1pPr>
          </a:lstStyle>
          <a:p>
            <a:pPr lvl="0"/>
            <a:endParaRPr lang="en-AU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41400" y="5881210"/>
            <a:ext cx="8121600" cy="6732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200"/>
              </a:spcAft>
              <a:defRPr sz="1400">
                <a:solidFill>
                  <a:srgbClr val="353D3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rgbClr val="353D3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36" y="357677"/>
            <a:ext cx="8121600" cy="900000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84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8" y="406166"/>
            <a:ext cx="2502000" cy="6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9" descr="AUR_TL_100mm_1CS_Gr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59" y="655918"/>
            <a:ext cx="50911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7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9536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AB800"/>
          </a:solidFill>
          <a:latin typeface="+mj-lt"/>
          <a:ea typeface="+mj-ea"/>
          <a:cs typeface="+mj-cs"/>
        </a:defRPr>
      </a:lvl1pPr>
      <a:lvl2pPr algn="l" defTabSz="99536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AB800"/>
          </a:solidFill>
          <a:latin typeface="Arial" charset="0"/>
        </a:defRPr>
      </a:lvl2pPr>
      <a:lvl3pPr algn="l" defTabSz="99536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AB800"/>
          </a:solidFill>
          <a:latin typeface="Arial" charset="0"/>
        </a:defRPr>
      </a:lvl3pPr>
      <a:lvl4pPr algn="l" defTabSz="99536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AB800"/>
          </a:solidFill>
          <a:latin typeface="Arial" charset="0"/>
        </a:defRPr>
      </a:lvl4pPr>
      <a:lvl5pPr algn="l" defTabSz="99536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AB800"/>
          </a:solidFill>
          <a:latin typeface="Arial" charset="0"/>
        </a:defRPr>
      </a:lvl5pPr>
      <a:lvl6pPr marL="457200" algn="l" defTabSz="99536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AB800"/>
          </a:solidFill>
          <a:latin typeface="Arial" charset="0"/>
        </a:defRPr>
      </a:lvl6pPr>
      <a:lvl7pPr marL="914400" algn="l" defTabSz="99536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AB800"/>
          </a:solidFill>
          <a:latin typeface="Arial" charset="0"/>
        </a:defRPr>
      </a:lvl7pPr>
      <a:lvl8pPr marL="1371600" algn="l" defTabSz="99536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AB800"/>
          </a:solidFill>
          <a:latin typeface="Arial" charset="0"/>
        </a:defRPr>
      </a:lvl8pPr>
      <a:lvl9pPr marL="1828800" algn="l" defTabSz="99536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AB800"/>
          </a:solidFill>
          <a:latin typeface="Arial" charset="0"/>
        </a:defRPr>
      </a:lvl9pPr>
    </p:titleStyle>
    <p:bodyStyle>
      <a:lvl1pPr marL="342900" indent="-342900" algn="l" defTabSz="995363" rtl="0" eaLnBrk="1" fontAlgn="base" hangingPunct="1">
        <a:spcBef>
          <a:spcPct val="20000"/>
        </a:spcBef>
        <a:spcAft>
          <a:spcPct val="0"/>
        </a:spcAft>
        <a:defRPr sz="1500">
          <a:solidFill>
            <a:srgbClr val="7AB800"/>
          </a:solidFill>
          <a:latin typeface="+mn-lt"/>
          <a:ea typeface="+mn-ea"/>
          <a:cs typeface="+mn-cs"/>
        </a:defRPr>
      </a:lvl1pPr>
      <a:lvl2pPr marL="584200" indent="6350" algn="l" defTabSz="995363" rtl="0" eaLnBrk="1" fontAlgn="base" hangingPunct="1">
        <a:spcBef>
          <a:spcPct val="20000"/>
        </a:spcBef>
        <a:spcAft>
          <a:spcPct val="0"/>
        </a:spcAft>
        <a:defRPr sz="1500">
          <a:solidFill>
            <a:srgbClr val="7AB800"/>
          </a:solidFill>
          <a:latin typeface="+mn-lt"/>
        </a:defRPr>
      </a:lvl2pPr>
      <a:lvl3pPr marL="1574800" indent="-498475" algn="l" defTabSz="995363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2184400" indent="-414338" algn="l" defTabSz="995363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795588" indent="-415925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3252788" indent="-415925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709988" indent="-415925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4167188" indent="-415925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624388" indent="-415925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ogo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8" y="7052765"/>
            <a:ext cx="1119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5" descr="AUR_TL_100mm_1CS_Gre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84" y="7128093"/>
            <a:ext cx="25066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360472" y="6888108"/>
            <a:ext cx="9950400" cy="0"/>
          </a:xfrm>
          <a:prstGeom prst="line">
            <a:avLst/>
          </a:prstGeom>
          <a:noFill/>
          <a:ln w="19050">
            <a:solidFill>
              <a:srgbClr val="7AB800"/>
            </a:solidFill>
            <a:round/>
            <a:headEnd/>
            <a:tailEnd/>
          </a:ln>
          <a:effectLst/>
        </p:spPr>
        <p:txBody>
          <a:bodyPr lIns="99569" tIns="49785" rIns="99569" bIns="49785" anchor="ctr"/>
          <a:lstStyle/>
          <a:p>
            <a:pPr>
              <a:defRPr/>
            </a:pPr>
            <a:endParaRPr lang="en-AU" dirty="0"/>
          </a:p>
        </p:txBody>
      </p:sp>
      <p:pic>
        <p:nvPicPr>
          <p:cNvPr id="2054" name="Picture 6" descr="Aurecon_Power_Point_General_use_presentation_AME_square_cluster.jpg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87" y="0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111" y="6254994"/>
            <a:ext cx="342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fld id="{B8BDD6DF-A8B6-41D5-8483-B14598AFB5D6}" type="slidenum">
              <a:rPr lang="en-AU" sz="1400" smtClean="0"/>
              <a:t>‹#›</a:t>
            </a:fld>
            <a:endParaRPr lang="en-AU" sz="140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047600" y="1836000"/>
            <a:ext cx="8121600" cy="472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24" r:id="rId2"/>
    <p:sldLayoutId id="2147483825" r:id="rId3"/>
    <p:sldLayoutId id="2147483795" r:id="rId4"/>
    <p:sldLayoutId id="2147483793" r:id="rId5"/>
    <p:sldLayoutId id="2147483794" r:id="rId6"/>
    <p:sldLayoutId id="2147483796" r:id="rId7"/>
    <p:sldLayoutId id="2147483827" r:id="rId8"/>
    <p:sldLayoutId id="2147483797" r:id="rId9"/>
    <p:sldLayoutId id="2147483826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353D3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600"/>
        </a:spcAft>
        <a:buFont typeface="Arial" charset="0"/>
        <a:defRPr sz="2000" b="1" kern="1200">
          <a:solidFill>
            <a:srgbClr val="353D30"/>
          </a:solidFill>
          <a:latin typeface="Arial" pitchFamily="34" charset="0"/>
          <a:ea typeface="+mn-ea"/>
          <a:cs typeface="Arial" pitchFamily="34" charset="0"/>
        </a:defRPr>
      </a:lvl1pPr>
      <a:lvl2pPr marL="288000" indent="-288000" algn="l" rtl="0" eaLnBrk="0" fontAlgn="base" hangingPunct="0">
        <a:spcBef>
          <a:spcPts val="0"/>
        </a:spcBef>
        <a:spcAft>
          <a:spcPts val="600"/>
        </a:spcAft>
        <a:buClr>
          <a:schemeClr val="accent1"/>
        </a:buClr>
        <a:buSzPct val="150000"/>
        <a:buFont typeface="Arial" pitchFamily="34" charset="0"/>
        <a:buChar char="•"/>
        <a:defRPr sz="1800" kern="1200">
          <a:solidFill>
            <a:srgbClr val="353D30"/>
          </a:solidFill>
          <a:latin typeface="Arial" pitchFamily="34" charset="0"/>
          <a:ea typeface="+mn-ea"/>
          <a:cs typeface="Arial" pitchFamily="34" charset="0"/>
        </a:defRPr>
      </a:lvl2pPr>
      <a:lvl3pPr marL="576000" indent="-288000" algn="l" rtl="0" eaLnBrk="0" fontAlgn="base" hangingPunct="0">
        <a:spcBef>
          <a:spcPts val="0"/>
        </a:spcBef>
        <a:spcAft>
          <a:spcPts val="300"/>
        </a:spcAft>
        <a:buClr>
          <a:schemeClr val="accent1"/>
        </a:buClr>
        <a:buSzPct val="120000"/>
        <a:buFont typeface="Arial" pitchFamily="34" charset="0"/>
        <a:buChar char="−"/>
        <a:defRPr sz="1600" kern="1200">
          <a:solidFill>
            <a:srgbClr val="353D30"/>
          </a:solidFill>
          <a:latin typeface="Arial" pitchFamily="34" charset="0"/>
          <a:ea typeface="+mn-ea"/>
          <a:cs typeface="Arial" pitchFamily="34" charset="0"/>
        </a:defRPr>
      </a:lvl3pPr>
      <a:lvl4pPr marL="864000" indent="-288000" algn="l" rtl="0" eaLnBrk="0" fontAlgn="base" hangingPunct="0">
        <a:spcBef>
          <a:spcPts val="0"/>
        </a:spcBef>
        <a:spcAft>
          <a:spcPts val="300"/>
        </a:spcAft>
        <a:buClr>
          <a:srgbClr val="7AB800"/>
        </a:buClr>
        <a:buSzPct val="120000"/>
        <a:buFont typeface="Wingdings" pitchFamily="2" charset="2"/>
        <a:buChar char="§"/>
        <a:defRPr sz="1600" kern="1200">
          <a:solidFill>
            <a:srgbClr val="353D30"/>
          </a:solidFill>
          <a:latin typeface="Arial" pitchFamily="34" charset="0"/>
          <a:ea typeface="+mn-ea"/>
          <a:cs typeface="Arial" pitchFamily="34" charset="0"/>
        </a:defRPr>
      </a:lvl4pPr>
      <a:lvl5pPr marL="864000" indent="0" algn="l" rtl="0" eaLnBrk="0" fontAlgn="base" hangingPunct="0">
        <a:spcBef>
          <a:spcPts val="0"/>
        </a:spcBef>
        <a:spcAft>
          <a:spcPts val="200"/>
        </a:spcAft>
        <a:buClr>
          <a:srgbClr val="7AB800"/>
        </a:buClr>
        <a:buSzPct val="120000"/>
        <a:buFontTx/>
        <a:buNone/>
        <a:defRPr sz="1600" kern="1200">
          <a:solidFill>
            <a:srgbClr val="353D3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ogo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8" y="7052765"/>
            <a:ext cx="1119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5" descr="AUR_TL_100mm_1CS_Gre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84" y="7128093"/>
            <a:ext cx="25066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360472" y="6888108"/>
            <a:ext cx="9950400" cy="0"/>
          </a:xfrm>
          <a:prstGeom prst="line">
            <a:avLst/>
          </a:prstGeom>
          <a:noFill/>
          <a:ln w="19050">
            <a:solidFill>
              <a:srgbClr val="7AB800"/>
            </a:solidFill>
            <a:round/>
            <a:headEnd/>
            <a:tailEnd/>
          </a:ln>
          <a:effectLst/>
        </p:spPr>
        <p:txBody>
          <a:bodyPr lIns="99569" tIns="49785" rIns="99569" bIns="49785" anchor="ctr"/>
          <a:lstStyle/>
          <a:p>
            <a:pPr>
              <a:defRPr/>
            </a:pPr>
            <a:endParaRPr lang="en-AU" dirty="0"/>
          </a:p>
        </p:txBody>
      </p:sp>
      <p:pic>
        <p:nvPicPr>
          <p:cNvPr id="2054" name="Picture 6" descr="Aurecon_Power_Point_General_use_presentation_AME_square_cluster.jpg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87" y="0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047600" y="1836000"/>
            <a:ext cx="8121600" cy="472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13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353D3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600"/>
        </a:spcAft>
        <a:buFont typeface="Arial" charset="0"/>
        <a:defRPr sz="2000" b="1" kern="1200">
          <a:solidFill>
            <a:srgbClr val="353D30"/>
          </a:solidFill>
          <a:latin typeface="Arial" pitchFamily="34" charset="0"/>
          <a:ea typeface="+mn-ea"/>
          <a:cs typeface="Arial" pitchFamily="34" charset="0"/>
        </a:defRPr>
      </a:lvl1pPr>
      <a:lvl2pPr marL="288000" indent="-288000" algn="l" rtl="0" eaLnBrk="0" fontAlgn="base" hangingPunct="0">
        <a:spcBef>
          <a:spcPts val="0"/>
        </a:spcBef>
        <a:spcAft>
          <a:spcPts val="600"/>
        </a:spcAft>
        <a:buClr>
          <a:schemeClr val="accent1"/>
        </a:buClr>
        <a:buSzPct val="150000"/>
        <a:buFont typeface="Arial" pitchFamily="34" charset="0"/>
        <a:buChar char="•"/>
        <a:defRPr sz="1800" kern="1200">
          <a:solidFill>
            <a:srgbClr val="353D30"/>
          </a:solidFill>
          <a:latin typeface="Arial" pitchFamily="34" charset="0"/>
          <a:ea typeface="+mn-ea"/>
          <a:cs typeface="Arial" pitchFamily="34" charset="0"/>
        </a:defRPr>
      </a:lvl2pPr>
      <a:lvl3pPr marL="576000" indent="-288000" algn="l" rtl="0" eaLnBrk="0" fontAlgn="base" hangingPunct="0">
        <a:spcBef>
          <a:spcPts val="0"/>
        </a:spcBef>
        <a:spcAft>
          <a:spcPts val="300"/>
        </a:spcAft>
        <a:buClr>
          <a:schemeClr val="accent1"/>
        </a:buClr>
        <a:buSzPct val="120000"/>
        <a:buFont typeface="Arial" pitchFamily="34" charset="0"/>
        <a:buChar char="−"/>
        <a:defRPr sz="1600" kern="1200">
          <a:solidFill>
            <a:srgbClr val="353D30"/>
          </a:solidFill>
          <a:latin typeface="Arial" pitchFamily="34" charset="0"/>
          <a:ea typeface="+mn-ea"/>
          <a:cs typeface="Arial" pitchFamily="34" charset="0"/>
        </a:defRPr>
      </a:lvl3pPr>
      <a:lvl4pPr marL="864000" indent="-288000" algn="l" rtl="0" eaLnBrk="0" fontAlgn="base" hangingPunct="0">
        <a:spcBef>
          <a:spcPts val="0"/>
        </a:spcBef>
        <a:spcAft>
          <a:spcPts val="300"/>
        </a:spcAft>
        <a:buClr>
          <a:srgbClr val="7AB800"/>
        </a:buClr>
        <a:buSzPct val="120000"/>
        <a:buFont typeface="Wingdings" pitchFamily="2" charset="2"/>
        <a:buChar char="§"/>
        <a:defRPr sz="1600" kern="1200">
          <a:solidFill>
            <a:srgbClr val="353D30"/>
          </a:solidFill>
          <a:latin typeface="Arial" pitchFamily="34" charset="0"/>
          <a:ea typeface="+mn-ea"/>
          <a:cs typeface="Arial" pitchFamily="34" charset="0"/>
        </a:defRPr>
      </a:lvl4pPr>
      <a:lvl5pPr marL="864000" indent="0" algn="l" rtl="0" eaLnBrk="0" fontAlgn="base" hangingPunct="0">
        <a:spcBef>
          <a:spcPts val="0"/>
        </a:spcBef>
        <a:spcAft>
          <a:spcPts val="200"/>
        </a:spcAft>
        <a:buClr>
          <a:srgbClr val="7AB800"/>
        </a:buClr>
        <a:buSzPct val="120000"/>
        <a:buFontTx/>
        <a:buNone/>
        <a:defRPr sz="1600" kern="1200">
          <a:solidFill>
            <a:srgbClr val="353D3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23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1063675" y="2883012"/>
            <a:ext cx="8121600" cy="1393713"/>
          </a:xfrm>
        </p:spPr>
        <p:txBody>
          <a:bodyPr/>
          <a:lstStyle/>
          <a:p>
            <a:pPr algn="ctr"/>
            <a:r>
              <a:rPr lang="en-AU" sz="4000" b="1" dirty="0" smtClean="0"/>
              <a:t>Raising of </a:t>
            </a:r>
            <a:r>
              <a:rPr lang="en-AU" sz="4000" b="1" dirty="0" err="1" smtClean="0"/>
              <a:t>Kouga</a:t>
            </a:r>
            <a:r>
              <a:rPr lang="en-AU" sz="4000" b="1" dirty="0" smtClean="0"/>
              <a:t> Dam: </a:t>
            </a:r>
            <a:br>
              <a:rPr lang="en-AU" sz="4000" b="1" dirty="0" smtClean="0"/>
            </a:br>
            <a:r>
              <a:rPr lang="en-AU" sz="4000" b="1" dirty="0" smtClean="0"/>
              <a:t>Improved Desktop Analysis</a:t>
            </a:r>
            <a:br>
              <a:rPr lang="en-AU" sz="4000" b="1" dirty="0" smtClean="0"/>
            </a:br>
            <a:r>
              <a:rPr lang="en-AU" sz="3600" i="1" dirty="0" smtClean="0"/>
              <a:t>Preliminary findings</a:t>
            </a:r>
            <a:endParaRPr lang="en-AU" sz="3600" i="1" dirty="0"/>
          </a:p>
        </p:txBody>
      </p:sp>
    </p:spTree>
    <p:extLst>
      <p:ext uri="{BB962C8B-B14F-4D97-AF65-F5344CB8AC3E}">
        <p14:creationId xmlns:p14="http://schemas.microsoft.com/office/powerpoint/2010/main" val="21031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4294967295"/>
          </p:nvPr>
        </p:nvSpPr>
        <p:spPr>
          <a:xfrm>
            <a:off x="1045936" y="1836511"/>
            <a:ext cx="8726714" cy="47268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0" dirty="0" err="1"/>
              <a:t>Algoa</a:t>
            </a:r>
            <a:r>
              <a:rPr lang="en-US" b="0" dirty="0"/>
              <a:t> Water Resources Bridging </a:t>
            </a:r>
            <a:r>
              <a:rPr lang="en-US" b="0" dirty="0" smtClean="0"/>
              <a:t>Study (DWA) – included an analysis of increase </a:t>
            </a:r>
            <a:r>
              <a:rPr lang="en-US" b="0" dirty="0"/>
              <a:t>in yield from </a:t>
            </a:r>
            <a:r>
              <a:rPr lang="en-US" b="0" dirty="0" smtClean="0"/>
              <a:t>raised dam – report recently made available.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/>
              <a:t>H</a:t>
            </a:r>
            <a:r>
              <a:rPr lang="en-US" b="0" dirty="0" smtClean="0"/>
              <a:t>ydrology </a:t>
            </a:r>
            <a:r>
              <a:rPr lang="en-US" b="0" dirty="0"/>
              <a:t>was completely redone, meaning that all data (including rainfall, land use and calibrations) were </a:t>
            </a:r>
            <a:r>
              <a:rPr lang="en-US" b="0" dirty="0" smtClean="0"/>
              <a:t>updated</a:t>
            </a:r>
          </a:p>
          <a:p>
            <a:pPr marL="630900" lvl="1" indent="-342900"/>
            <a:r>
              <a:rPr lang="en-US" dirty="0"/>
              <a:t>A </a:t>
            </a:r>
            <a:r>
              <a:rPr lang="en-US" dirty="0" smtClean="0"/>
              <a:t>satellite </a:t>
            </a:r>
            <a:r>
              <a:rPr lang="en-US" dirty="0"/>
              <a:t>census followed by “ground truthing” was conducted </a:t>
            </a:r>
            <a:endParaRPr lang="en-US" dirty="0" smtClean="0"/>
          </a:p>
          <a:p>
            <a:pPr marL="630900" lvl="1" indent="-342900"/>
            <a:r>
              <a:rPr lang="en-US" dirty="0"/>
              <a:t>large areas of the catchment are covered by alien invasive plants of which a fair amount had already been cleared through Working for </a:t>
            </a:r>
            <a:r>
              <a:rPr lang="en-US" dirty="0" smtClean="0"/>
              <a:t>Water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/>
              <a:t>H</a:t>
            </a:r>
            <a:r>
              <a:rPr lang="en-US" b="0" dirty="0" smtClean="0"/>
              <a:t>istorical &amp; stochastic </a:t>
            </a:r>
            <a:r>
              <a:rPr lang="en-US" b="0" dirty="0"/>
              <a:t>yield analyses were performed with the </a:t>
            </a:r>
            <a:r>
              <a:rPr lang="en-US" b="0" dirty="0" err="1"/>
              <a:t>Kouga</a:t>
            </a:r>
            <a:r>
              <a:rPr lang="en-US" b="0" dirty="0"/>
              <a:t> Dam (both existing and raised options) in conjunction with the </a:t>
            </a:r>
            <a:r>
              <a:rPr lang="en-US" b="0" dirty="0" err="1"/>
              <a:t>Loerie</a:t>
            </a:r>
            <a:r>
              <a:rPr lang="en-US" b="0" dirty="0"/>
              <a:t> Dam further downstream.  The </a:t>
            </a:r>
            <a:r>
              <a:rPr lang="en-US" b="0" dirty="0" smtClean="0"/>
              <a:t>AWSS was </a:t>
            </a:r>
            <a:r>
              <a:rPr lang="en-US" b="0" dirty="0" err="1"/>
              <a:t>modelled</a:t>
            </a:r>
            <a:r>
              <a:rPr lang="en-US" b="0" dirty="0"/>
              <a:t> as a whole. </a:t>
            </a:r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Raising by 10.5m, 16.5m and 19.8m was considered.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/>
              <a:t>No EWR releases from the </a:t>
            </a:r>
            <a:r>
              <a:rPr lang="en-US" b="0" dirty="0" err="1"/>
              <a:t>Kouga</a:t>
            </a:r>
            <a:r>
              <a:rPr lang="en-US" b="0" dirty="0"/>
              <a:t> Dam were </a:t>
            </a:r>
            <a:r>
              <a:rPr lang="en-US" b="0" dirty="0" err="1"/>
              <a:t>modelled</a:t>
            </a:r>
            <a:r>
              <a:rPr lang="en-US" b="0" dirty="0"/>
              <a:t>, which is a </a:t>
            </a:r>
            <a:r>
              <a:rPr lang="en-US" b="0" dirty="0" smtClean="0"/>
              <a:t>shortcoming. This may reduce the estimated yields.</a:t>
            </a:r>
            <a:endParaRPr lang="en-US" b="0" dirty="0"/>
          </a:p>
          <a:p>
            <a:pPr marL="342900" indent="-342900">
              <a:buFont typeface="Arial" pitchFamily="34" charset="0"/>
              <a:buChar char="•"/>
            </a:pPr>
            <a:endParaRPr lang="en-AU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AU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AU" b="0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 smtClean="0"/>
              <a:t>Updated yield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3656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 smtClean="0"/>
              <a:t>Updated yield </a:t>
            </a:r>
            <a:r>
              <a:rPr lang="en-AU" sz="2400" b="1" dirty="0" smtClean="0"/>
              <a:t>(cont’d)</a:t>
            </a:r>
            <a:endParaRPr lang="en-AU" sz="24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14617"/>
              </p:ext>
            </p:extLst>
          </p:nvPr>
        </p:nvGraphicFramePr>
        <p:xfrm>
          <a:off x="857251" y="1695447"/>
          <a:ext cx="9163050" cy="2743202"/>
        </p:xfrm>
        <a:graphic>
          <a:graphicData uri="http://schemas.openxmlformats.org/drawingml/2006/table">
            <a:tbl>
              <a:tblPr firstRow="1" firstCol="1" bandRow="1"/>
              <a:tblGrid>
                <a:gridCol w="5045826"/>
                <a:gridCol w="2058612"/>
                <a:gridCol w="2058612"/>
              </a:tblGrid>
              <a:tr h="783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Scenario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Firm Yield </a:t>
                      </a:r>
                      <a:b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</a:b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(Mm</a:t>
                      </a:r>
                      <a:r>
                        <a:rPr lang="en-GB" sz="2000" b="1" baseline="3000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3</a:t>
                      </a: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/a)</a:t>
                      </a:r>
                      <a:endParaRPr lang="en-US" sz="200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Incremental yield (Mm</a:t>
                      </a:r>
                      <a:r>
                        <a:rPr lang="en-GB" sz="2000" b="1" baseline="3000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3</a:t>
                      </a: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/a)</a:t>
                      </a:r>
                      <a:endParaRPr lang="en-US" sz="200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dirty="0" err="1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Kouga</a:t>
                      </a: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 Dam at current 126 Mm</a:t>
                      </a:r>
                      <a:r>
                        <a:rPr lang="en-GB" sz="2000" baseline="30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66.7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-</a:t>
                      </a:r>
                      <a:endParaRPr lang="en-US" sz="200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b="1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Raising of </a:t>
                      </a:r>
                      <a:r>
                        <a:rPr lang="en-GB" sz="2000" b="1" dirty="0" err="1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Kouga</a:t>
                      </a:r>
                      <a:r>
                        <a:rPr lang="en-GB" sz="2000" b="1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 Dam: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dirty="0" err="1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Kouga</a:t>
                      </a: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 raised to 200 Mm</a:t>
                      </a:r>
                      <a:r>
                        <a:rPr lang="en-GB" sz="2000" baseline="30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3</a:t>
                      </a: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 (+74Mm</a:t>
                      </a:r>
                      <a:r>
                        <a:rPr lang="en-GB" sz="2000" baseline="30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3</a:t>
                      </a: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74.4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117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+ 7.7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dirty="0" err="1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Kouga</a:t>
                      </a: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 raised to 255 Mm</a:t>
                      </a:r>
                      <a:r>
                        <a:rPr lang="en-GB" sz="2000" baseline="30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3 </a:t>
                      </a: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(+129Mm</a:t>
                      </a:r>
                      <a:r>
                        <a:rPr lang="en-GB" sz="2000" baseline="30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3</a:t>
                      </a: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79.0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117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+ 12.3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dirty="0" err="1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Kouga</a:t>
                      </a: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 raised to 293 Mm</a:t>
                      </a:r>
                      <a:r>
                        <a:rPr lang="en-GB" sz="2000" baseline="30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3 </a:t>
                      </a: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(+167Mm</a:t>
                      </a:r>
                      <a:r>
                        <a:rPr lang="en-GB" sz="2000" baseline="30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3</a:t>
                      </a: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84.0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117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2000" dirty="0"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+ 17.3</a:t>
                      </a:r>
                      <a:endParaRPr lang="en-US" sz="2000" dirty="0">
                        <a:effectLst/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27"/>
          <p:cNvSpPr>
            <a:spLocks noGrp="1"/>
          </p:cNvSpPr>
          <p:nvPr>
            <p:ph type="body" sz="quarter" idx="4294967295"/>
          </p:nvPr>
        </p:nvSpPr>
        <p:spPr>
          <a:xfrm>
            <a:off x="885915" y="4829266"/>
            <a:ext cx="8823279" cy="1161959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Additional scenarios for clearing invasive alien vegetation and stopping opportunistic irrigation in the catchment can provide small additional yields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7877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4294967295"/>
          </p:nvPr>
        </p:nvSpPr>
        <p:spPr>
          <a:xfrm>
            <a:off x="1045936" y="1836511"/>
            <a:ext cx="8121600" cy="47268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Existing 69 m high concrete arch dam on the </a:t>
            </a:r>
            <a:r>
              <a:rPr lang="en-AU" dirty="0" err="1" smtClean="0"/>
              <a:t>Kouga</a:t>
            </a:r>
            <a:r>
              <a:rPr lang="en-AU" dirty="0" smtClean="0"/>
              <a:t> River</a:t>
            </a:r>
          </a:p>
          <a:p>
            <a:pPr marL="630900" lvl="1" indent="-342900"/>
            <a:r>
              <a:rPr lang="en-AU" dirty="0" smtClean="0"/>
              <a:t>Full Supply Level - 149.36 </a:t>
            </a:r>
            <a:r>
              <a:rPr lang="en-AU" dirty="0" err="1" smtClean="0"/>
              <a:t>masl</a:t>
            </a:r>
            <a:endParaRPr lang="en-AU" dirty="0" smtClean="0"/>
          </a:p>
          <a:p>
            <a:pPr marL="630900" lvl="1" indent="-342900"/>
            <a:r>
              <a:rPr lang="en-AU" dirty="0" smtClean="0"/>
              <a:t>Full Supply Capacity – 126 million m</a:t>
            </a:r>
            <a:r>
              <a:rPr lang="en-AU" baseline="30000" dirty="0" smtClean="0"/>
              <a:t>3</a:t>
            </a:r>
          </a:p>
          <a:p>
            <a:pPr marL="630900" lvl="1" indent="-342900"/>
            <a:r>
              <a:rPr lang="en-AU" dirty="0" smtClean="0"/>
              <a:t>Full Supply Area – 560 ha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Dam was designed to be raised but foundation problems (among others) have precluded this option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Alternative is to construct a new concrete gravity </a:t>
            </a:r>
            <a:r>
              <a:rPr lang="en-AU" dirty="0"/>
              <a:t>	</a:t>
            </a:r>
            <a:r>
              <a:rPr lang="en-AU" dirty="0" smtClean="0"/>
              <a:t>dam directly downstream of the existing one</a:t>
            </a:r>
          </a:p>
          <a:p>
            <a:pPr marL="630900" lvl="1" indent="-342900"/>
            <a:r>
              <a:rPr lang="en-AU" dirty="0" smtClean="0"/>
              <a:t>Would use existing wall as upstream shutter / coffer dam</a:t>
            </a:r>
          </a:p>
          <a:p>
            <a:pPr marL="630900" lvl="1" indent="-342900"/>
            <a:r>
              <a:rPr lang="en-AU" dirty="0" smtClean="0"/>
              <a:t>Cost savings foreseen by using existing infrastructure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Synergy between cost of Dam Safety work and that of the new dam must be investigated</a:t>
            </a:r>
          </a:p>
          <a:p>
            <a:pPr marL="342900" indent="-342900"/>
            <a:endParaRPr lang="en-AU" dirty="0" smtClean="0"/>
          </a:p>
          <a:p>
            <a:pPr marL="342900" indent="-342900">
              <a:buFont typeface="Arial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 smtClean="0"/>
              <a:t>Updated cost estimate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1070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 smtClean="0"/>
              <a:t>Updated cost estimate </a:t>
            </a:r>
            <a:r>
              <a:rPr lang="en-AU" sz="2400" b="1" dirty="0" smtClean="0"/>
              <a:t>(cont’d)</a:t>
            </a:r>
            <a:endParaRPr lang="en-AU" sz="2400" b="1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4294967295"/>
          </p:nvPr>
        </p:nvSpPr>
        <p:spPr>
          <a:xfrm>
            <a:off x="1000215" y="1257391"/>
            <a:ext cx="8823279" cy="47268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Assumption used in the cost model</a:t>
            </a:r>
          </a:p>
          <a:p>
            <a:pPr marL="630900" lvl="1" indent="-342900"/>
            <a:r>
              <a:rPr lang="en-US" dirty="0" smtClean="0"/>
              <a:t>First order cost model based on basic quantities (concrete volume, excavation, formwork) and unit rates multiplied by an all-in factor</a:t>
            </a:r>
          </a:p>
          <a:p>
            <a:pPr marL="630900" lvl="1" indent="-342900"/>
            <a:r>
              <a:rPr lang="en-US" dirty="0" smtClean="0"/>
              <a:t>Existing dam and its services to be reused in the new dam as far as possible</a:t>
            </a:r>
          </a:p>
          <a:p>
            <a:pPr marL="630900" lvl="1" indent="-342900"/>
            <a:r>
              <a:rPr lang="en-US" dirty="0" smtClean="0"/>
              <a:t>Dam type: concrete gravity constructed with RCC</a:t>
            </a:r>
          </a:p>
          <a:p>
            <a:pPr marL="630900" lvl="1" indent="-342900"/>
            <a:r>
              <a:rPr lang="en-US" b="1" dirty="0" smtClean="0"/>
              <a:t>Costs of land purchase or road re-alignments/other affected infrastructure not yet included</a:t>
            </a:r>
          </a:p>
          <a:p>
            <a:pPr marL="630900" lvl="1" indent="-342900"/>
            <a:r>
              <a:rPr lang="en-US" dirty="0" smtClean="0"/>
              <a:t>Unit cost of the dam compares well</a:t>
            </a:r>
            <a:br>
              <a:rPr lang="en-US" dirty="0" smtClean="0"/>
            </a:br>
            <a:r>
              <a:rPr lang="en-US" dirty="0" smtClean="0"/>
              <a:t>with other recent dams</a:t>
            </a:r>
          </a:p>
          <a:p>
            <a:pPr marL="630900" lvl="1" indent="-342900"/>
            <a:endParaRPr lang="en-US" dirty="0" smtClean="0"/>
          </a:p>
          <a:p>
            <a:pPr marL="6309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6036" y="3567212"/>
            <a:ext cx="4354739" cy="31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3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 smtClean="0"/>
              <a:t>Updated cost estimate </a:t>
            </a:r>
            <a:r>
              <a:rPr lang="en-AU" sz="2400" b="1" dirty="0" smtClean="0"/>
              <a:t>(cont’d)</a:t>
            </a:r>
            <a:endParaRPr lang="en-AU" sz="3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13161"/>
              </p:ext>
            </p:extLst>
          </p:nvPr>
        </p:nvGraphicFramePr>
        <p:xfrm>
          <a:off x="571501" y="2266950"/>
          <a:ext cx="9544051" cy="263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1590"/>
                <a:gridCol w="2397487"/>
                <a:gridCol w="2397487"/>
                <a:gridCol w="2397487"/>
              </a:tblGrid>
              <a:tr h="6596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  Raising option</a:t>
                      </a:r>
                      <a:endParaRPr lang="en-ZA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200 Mm</a:t>
                      </a:r>
                      <a:r>
                        <a:rPr lang="en-GB" sz="2000" baseline="30000" dirty="0" smtClean="0">
                          <a:effectLst/>
                        </a:rPr>
                        <a:t>3</a:t>
                      </a:r>
                      <a:r>
                        <a:rPr lang="en-GB" sz="2000" dirty="0">
                          <a:effectLst/>
                        </a:rPr>
                        <a:t>, +</a:t>
                      </a:r>
                      <a:r>
                        <a:rPr lang="en-GB" sz="2000" dirty="0" smtClean="0">
                          <a:effectLst/>
                        </a:rPr>
                        <a:t>10.5 m</a:t>
                      </a:r>
                      <a:endParaRPr lang="en-ZA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dirty="0" smtClean="0">
                          <a:effectLst/>
                        </a:rPr>
                        <a:t>255 Mm</a:t>
                      </a:r>
                      <a:r>
                        <a:rPr lang="en-GB" sz="2000" baseline="30000" dirty="0" smtClean="0">
                          <a:effectLst/>
                        </a:rPr>
                        <a:t>3</a:t>
                      </a:r>
                      <a:r>
                        <a:rPr lang="en-GB" sz="2000" dirty="0">
                          <a:effectLst/>
                        </a:rPr>
                        <a:t>, +</a:t>
                      </a:r>
                      <a:r>
                        <a:rPr lang="en-GB" sz="2000" dirty="0" smtClean="0">
                          <a:effectLst/>
                        </a:rPr>
                        <a:t>16.5 m</a:t>
                      </a:r>
                      <a:endParaRPr lang="en-ZA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293 Mm</a:t>
                      </a:r>
                      <a:r>
                        <a:rPr lang="en-GB" sz="2000" baseline="30000" dirty="0" smtClean="0">
                          <a:effectLst/>
                        </a:rPr>
                        <a:t>3</a:t>
                      </a:r>
                      <a:r>
                        <a:rPr lang="en-GB" sz="2000" dirty="0">
                          <a:effectLst/>
                        </a:rPr>
                        <a:t>, +</a:t>
                      </a:r>
                      <a:r>
                        <a:rPr lang="en-GB" sz="2000" dirty="0" smtClean="0">
                          <a:effectLst/>
                        </a:rPr>
                        <a:t>19.8 m</a:t>
                      </a:r>
                      <a:endParaRPr lang="en-ZA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/>
                </a:tc>
              </a:tr>
              <a:tr h="6596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  Cost (R million)</a:t>
                      </a:r>
                      <a:endParaRPr lang="en-ZA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 1 </a:t>
                      </a:r>
                      <a:r>
                        <a:rPr lang="en-GB" sz="2000" dirty="0" smtClean="0">
                          <a:effectLst/>
                        </a:rPr>
                        <a:t>250</a:t>
                      </a:r>
                      <a:endParaRPr lang="en-ZA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 1 </a:t>
                      </a:r>
                      <a:r>
                        <a:rPr lang="en-GB" sz="2000" dirty="0" smtClean="0">
                          <a:effectLst/>
                        </a:rPr>
                        <a:t>461</a:t>
                      </a:r>
                      <a:endParaRPr lang="en-ZA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 1 </a:t>
                      </a:r>
                      <a:r>
                        <a:rPr lang="en-GB" sz="2000" dirty="0" smtClean="0">
                          <a:effectLst/>
                        </a:rPr>
                        <a:t>602</a:t>
                      </a:r>
                      <a:endParaRPr lang="en-ZA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6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  Yield (</a:t>
                      </a:r>
                      <a:r>
                        <a:rPr lang="en-GB" sz="2000" dirty="0">
                          <a:effectLst/>
                        </a:rPr>
                        <a:t>Mm</a:t>
                      </a:r>
                      <a:r>
                        <a:rPr lang="en-GB" sz="2000" baseline="30000" dirty="0">
                          <a:effectLst/>
                        </a:rPr>
                        <a:t>3</a:t>
                      </a:r>
                      <a:r>
                        <a:rPr lang="en-GB" sz="2000" dirty="0">
                          <a:effectLst/>
                        </a:rPr>
                        <a:t>/a)</a:t>
                      </a:r>
                      <a:endParaRPr lang="en-ZA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74.4 (+7.7)</a:t>
                      </a:r>
                      <a:endParaRPr lang="en-ZA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79.0 (+12.3)</a:t>
                      </a:r>
                      <a:endParaRPr lang="en-ZA" sz="2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84.0 (+17.3)</a:t>
                      </a:r>
                      <a:endParaRPr lang="en-ZA" sz="2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96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  URV @ </a:t>
                      </a:r>
                      <a:r>
                        <a:rPr lang="en-GB" sz="2000" dirty="0">
                          <a:effectLst/>
                        </a:rPr>
                        <a:t>6% (R/m</a:t>
                      </a:r>
                      <a:r>
                        <a:rPr lang="en-GB" sz="2000" baseline="30000" dirty="0">
                          <a:effectLst/>
                        </a:rPr>
                        <a:t>3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ZA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12.14</a:t>
                      </a:r>
                      <a:endParaRPr lang="en-ZA" sz="2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8.84</a:t>
                      </a:r>
                      <a:endParaRPr lang="en-ZA" sz="2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6.89</a:t>
                      </a:r>
                      <a:endParaRPr lang="en-ZA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36195" marB="36195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49450" y="3133725"/>
            <a:ext cx="106902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Z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Z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Potential Environmental and Social Impacts</a:t>
            </a:r>
            <a:endParaRPr lang="en-AU" b="1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4294967295"/>
          </p:nvPr>
        </p:nvSpPr>
        <p:spPr>
          <a:xfrm>
            <a:off x="954495" y="1022965"/>
            <a:ext cx="8981985" cy="4726800"/>
          </a:xfrm>
        </p:spPr>
        <p:txBody>
          <a:bodyPr>
            <a:normAutofit/>
          </a:bodyPr>
          <a:lstStyle/>
          <a:p>
            <a:r>
              <a:rPr lang="en-US" b="0" dirty="0" smtClean="0"/>
              <a:t>The following aspects require detailed assessment to determine significance of impact: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Critical Biodiversity Areas affected – areas identified for protection </a:t>
            </a:r>
            <a:r>
              <a:rPr lang="en-US" b="0" dirty="0" err="1" smtClean="0"/>
              <a:t>ito</a:t>
            </a:r>
            <a:r>
              <a:rPr lang="en-US" b="0" dirty="0" smtClean="0"/>
              <a:t> biodiversity value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Vulnerable vegetation type (Baviaanskloof Thicket Savanna) affected – need to determine significance </a:t>
            </a:r>
            <a:r>
              <a:rPr lang="en-US" b="0" dirty="0" err="1" smtClean="0"/>
              <a:t>ito</a:t>
            </a:r>
            <a:r>
              <a:rPr lang="en-US" b="0" dirty="0" smtClean="0"/>
              <a:t> conservation targets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Potential loss of Rocky Refugia and Cliff habitat as well as riverine wetlands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Change in flood regime with potential ecological impacts downstream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Changes in water quality from inundation                                                             of vegetation </a:t>
            </a:r>
            <a:r>
              <a:rPr lang="en-US" b="0" dirty="0"/>
              <a:t>and from siltation</a:t>
            </a:r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AU" b="0" dirty="0"/>
          </a:p>
        </p:txBody>
      </p:sp>
      <p:pic>
        <p:nvPicPr>
          <p:cNvPr id="7" name="Picture 6" descr="P:\Projects\107210   Support for Implem &amp; Maint - Algoa\3 Delivery\14 Study\Report\DE - Photographs\DSC_00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4344788"/>
            <a:ext cx="3362164" cy="243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5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 smtClean="0"/>
              <a:t>Environmental and Social Risk </a:t>
            </a:r>
            <a:endParaRPr lang="en-AU" sz="3200" b="1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4294967295"/>
          </p:nvPr>
        </p:nvSpPr>
        <p:spPr>
          <a:xfrm>
            <a:off x="1000215" y="1257391"/>
            <a:ext cx="8823279" cy="47268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0" dirty="0"/>
              <a:t>Less dilution of saline </a:t>
            </a:r>
            <a:r>
              <a:rPr lang="en-US" b="0" dirty="0" smtClean="0"/>
              <a:t>flows from the Groot River – Reserve requirements</a:t>
            </a:r>
            <a:endParaRPr lang="en-US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Need to relocate part of road built by Thomas Bain – historical resource topographically constrained </a:t>
            </a:r>
            <a:r>
              <a:rPr lang="en-US" b="0" dirty="0" err="1" smtClean="0"/>
              <a:t>ito</a:t>
            </a:r>
            <a:r>
              <a:rPr lang="en-US" b="0" dirty="0" smtClean="0"/>
              <a:t> rerouting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Need to relocate Doodsklip and Rooihoek Wilderness camps and Smitskraal campsite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Impact of additional area for dam below existing dam (loss of land and construction impacts)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Social impacts on local communities -                                                      of construction teams in area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Impacts in terms of tourism                                                                            and the local economy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AU" b="0" dirty="0"/>
          </a:p>
        </p:txBody>
      </p:sp>
      <p:pic>
        <p:nvPicPr>
          <p:cNvPr id="3074" name="Picture 2" descr="C:\Users\Dianee\Pictures\Baviaanskloof Sept 2012\Baviaanskloof edited\DSC_0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38" y="3694778"/>
            <a:ext cx="4361006" cy="29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 smtClean="0"/>
              <a:t>Conclusions</a:t>
            </a:r>
            <a:endParaRPr lang="en-AU" sz="3200" b="1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4294967295"/>
          </p:nvPr>
        </p:nvSpPr>
        <p:spPr>
          <a:xfrm>
            <a:off x="1000215" y="1504949"/>
            <a:ext cx="8823279" cy="4479241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b="0" dirty="0" smtClean="0"/>
              <a:t>Raising is relatively </a:t>
            </a:r>
            <a:r>
              <a:rPr lang="en-US" sz="2600" b="0" dirty="0"/>
              <a:t>costly due to the reduced </a:t>
            </a:r>
            <a:r>
              <a:rPr lang="en-US" sz="2600" b="0" dirty="0" smtClean="0"/>
              <a:t>yield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0" dirty="0" smtClean="0"/>
              <a:t>Environmental flows have not been taken into account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0" dirty="0" smtClean="0"/>
              <a:t>Dam safety requirements &amp; cost, and how it relates to the potential raising, is not yet known</a:t>
            </a:r>
            <a:endParaRPr lang="en-US" sz="26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600" b="0" dirty="0" smtClean="0"/>
              <a:t>Environmental impacts may trigger significant opposition from environmental groups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0" dirty="0" smtClean="0"/>
              <a:t>There </a:t>
            </a:r>
            <a:r>
              <a:rPr lang="en-US" sz="2600" b="0" dirty="0"/>
              <a:t>are still significant </a:t>
            </a:r>
            <a:r>
              <a:rPr lang="en-US" sz="2600" b="0" dirty="0" smtClean="0"/>
              <a:t>uncertainties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b="0" dirty="0"/>
              <a:t>Long processes </a:t>
            </a:r>
            <a:r>
              <a:rPr lang="en-GB" sz="2600" b="0" dirty="0" smtClean="0"/>
              <a:t>are expected </a:t>
            </a:r>
            <a:r>
              <a:rPr lang="en-GB" sz="2600" b="0" dirty="0" err="1" smtClean="0"/>
              <a:t>wrt</a:t>
            </a:r>
            <a:r>
              <a:rPr lang="en-GB" sz="2600" b="0" dirty="0" smtClean="0"/>
              <a:t> implementation</a:t>
            </a:r>
            <a:endParaRPr lang="en-GB" sz="2600" b="0" dirty="0"/>
          </a:p>
          <a:p>
            <a:pPr marL="342900" indent="-342900">
              <a:buFont typeface="Arial" pitchFamily="34" charset="0"/>
              <a:buChar char="•"/>
            </a:pPr>
            <a:endParaRPr lang="en-GB" sz="2600" b="0" dirty="0" smtClean="0"/>
          </a:p>
          <a:p>
            <a:pPr marL="342900" indent="-342900"/>
            <a:endParaRPr lang="en-US" sz="26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6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6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6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AU" sz="2600" b="0" dirty="0"/>
          </a:p>
        </p:txBody>
      </p:sp>
    </p:spTree>
    <p:extLst>
      <p:ext uri="{BB962C8B-B14F-4D97-AF65-F5344CB8AC3E}">
        <p14:creationId xmlns:p14="http://schemas.microsoft.com/office/powerpoint/2010/main" val="8705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recon Key Line">
  <a:themeElements>
    <a:clrScheme name="Aurecon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EAECE9"/>
      </a:accent6>
      <a:hlink>
        <a:srgbClr val="000000"/>
      </a:hlink>
      <a:folHlink>
        <a:srgbClr val="0000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69" tIns="49785" rIns="99569" bIns="49785" numCol="1" anchor="ctr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1" i="0" u="none" strike="noStrike" cap="none" normalizeH="0" baseline="-25000" smtClean="0">
            <a:ln>
              <a:noFill/>
            </a:ln>
            <a:solidFill>
              <a:srgbClr val="7AB8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69" tIns="49785" rIns="99569" bIns="49785" numCol="1" anchor="ctr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1" i="0" u="none" strike="noStrike" cap="none" normalizeH="0" baseline="-25000" smtClean="0">
            <a:ln>
              <a:noFill/>
            </a:ln>
            <a:solidFill>
              <a:srgbClr val="7AB8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i="0" baseline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recon Key Line - Slide Master 2">
  <a:themeElements>
    <a:clrScheme name="Aurecon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EAECE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solidFill>
            <a:schemeClr val="accent1"/>
          </a:solidFill>
        </a:ln>
      </a:spPr>
      <a:bodyPr rtlCol="0" anchor="ctr"/>
      <a:lstStyle>
        <a:defPPr algn="ctr">
          <a:defRPr sz="2000" b="0" baseline="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b="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Aurecon Key Line - Slide Master 2">
  <a:themeElements>
    <a:clrScheme name="Aurecon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EAECE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solidFill>
            <a:schemeClr val="accent1"/>
          </a:solidFill>
        </a:ln>
      </a:spPr>
      <a:bodyPr rtlCol="0" anchor="ctr"/>
      <a:lstStyle>
        <a:defPPr algn="ctr">
          <a:defRPr sz="2000" b="0" baseline="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b="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urecon Key Line - Slide Master 4">
  <a:themeElements>
    <a:clrScheme name="Aurecon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EAECE9"/>
      </a:accent6>
      <a:hlink>
        <a:srgbClr val="000000"/>
      </a:hlink>
      <a:folHlink>
        <a:srgbClr val="0000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0" baseline="0" dirty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Aurecon Key Line</Template>
  <TotalTime>207</TotalTime>
  <Words>656</Words>
  <Application>Microsoft Office PowerPoint</Application>
  <PresentationFormat>Custom</PresentationFormat>
  <Paragraphs>97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Aurecon Key Line</vt:lpstr>
      <vt:lpstr>Aurecon Key Line - Slide Master 2</vt:lpstr>
      <vt:lpstr>1_Aurecon Key Line - Slide Master 2</vt:lpstr>
      <vt:lpstr>Aurecon Key Line - Slide Master 4</vt:lpstr>
      <vt:lpstr>Raising of Kouga Dam:  Improved Desktop Analysis Preliminary findings</vt:lpstr>
      <vt:lpstr>Updated yield</vt:lpstr>
      <vt:lpstr>Updated yield (cont’d)</vt:lpstr>
      <vt:lpstr>Updated cost estimate</vt:lpstr>
      <vt:lpstr>Updated cost estimate (cont’d)</vt:lpstr>
      <vt:lpstr>Updated cost estimate (cont’d)</vt:lpstr>
      <vt:lpstr>Potential Environmental and Social Impacts</vt:lpstr>
      <vt:lpstr>Environmental and Social Risk 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ALGOA RECONCILIATION STRATEGY: INCREASING CAPACITY OF KOUGA DAM</dc:title>
  <dc:creator>Diane Erasmus</dc:creator>
  <cp:lastModifiedBy>Erik van der Berg</cp:lastModifiedBy>
  <cp:revision>27</cp:revision>
  <cp:lastPrinted>1601-01-01T00:00:00Z</cp:lastPrinted>
  <dcterms:created xsi:type="dcterms:W3CDTF">2013-01-24T11:22:14Z</dcterms:created>
  <dcterms:modified xsi:type="dcterms:W3CDTF">2013-02-05T11:27:06Z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